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67275" cy="42794238"/>
  <p:notesSz cx="6797675" cy="9928225"/>
  <p:defaultTextStyle>
    <a:defPPr>
      <a:defRPr lang="en-US"/>
    </a:defPPr>
    <a:lvl1pPr marL="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27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455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183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9113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639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366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094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822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4C0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3BB139-4971-4886-A901-0B78A2481A92}" v="5" dt="2021-05-25T20:57:34.254"/>
  </p1510:revLst>
</p1510:revInfo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60" autoAdjust="0"/>
    <p:restoredTop sz="94676" autoAdjust="0"/>
  </p:normalViewPr>
  <p:slideViewPr>
    <p:cSldViewPr>
      <p:cViewPr>
        <p:scale>
          <a:sx n="35" d="100"/>
          <a:sy n="35" d="100"/>
        </p:scale>
        <p:origin x="92" y="-7080"/>
      </p:cViewPr>
      <p:guideLst>
        <p:guide orient="horz" pos="13479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5" d="100"/>
          <a:sy n="95" d="100"/>
        </p:scale>
        <p:origin x="354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stjan Plibersek" userId="332d221bdd137085" providerId="LiveId" clId="{AA3BB139-4971-4886-A901-0B78A2481A92}"/>
    <pc:docChg chg="modSld">
      <pc:chgData name="Bostjan Plibersek" userId="332d221bdd137085" providerId="LiveId" clId="{AA3BB139-4971-4886-A901-0B78A2481A92}" dt="2021-05-25T20:58:21.770" v="12" actId="14100"/>
      <pc:docMkLst>
        <pc:docMk/>
      </pc:docMkLst>
      <pc:sldChg chg="modSp mod">
        <pc:chgData name="Bostjan Plibersek" userId="332d221bdd137085" providerId="LiveId" clId="{AA3BB139-4971-4886-A901-0B78A2481A92}" dt="2021-05-25T20:58:21.770" v="12" actId="14100"/>
        <pc:sldMkLst>
          <pc:docMk/>
          <pc:sldMk cId="2251251862" sldId="256"/>
        </pc:sldMkLst>
        <pc:spChg chg="mod">
          <ac:chgData name="Bostjan Plibersek" userId="332d221bdd137085" providerId="LiveId" clId="{AA3BB139-4971-4886-A901-0B78A2481A92}" dt="2021-05-25T20:58:21.770" v="12" actId="14100"/>
          <ac:spMkLst>
            <pc:docMk/>
            <pc:sldMk cId="2251251862" sldId="256"/>
            <ac:spMk id="14" creationId="{00000000-0000-0000-0000-000000000000}"/>
          </ac:spMkLst>
        </pc:spChg>
        <pc:spChg chg="mod">
          <ac:chgData name="Bostjan Plibersek" userId="332d221bdd137085" providerId="LiveId" clId="{AA3BB139-4971-4886-A901-0B78A2481A92}" dt="2021-05-25T20:57:34.254" v="5" actId="1035"/>
          <ac:spMkLst>
            <pc:docMk/>
            <pc:sldMk cId="2251251862" sldId="256"/>
            <ac:spMk id="5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D5-48D6-AF74-208DF6EF29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D5-48D6-AF74-208DF6EF29C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D5-48D6-AF74-208DF6EF29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736960"/>
        <c:axId val="93738496"/>
      </c:barChart>
      <c:catAx>
        <c:axId val="93736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3738496"/>
        <c:crosses val="autoZero"/>
        <c:auto val="1"/>
        <c:lblAlgn val="ctr"/>
        <c:lblOffset val="100"/>
        <c:noMultiLvlLbl val="0"/>
      </c:catAx>
      <c:valAx>
        <c:axId val="93738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7369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126508758291332E-2"/>
          <c:y val="9.1778247185001202E-2"/>
          <c:w val="0.79975845594497152"/>
          <c:h val="0.90822175281499873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D5-48D6-AF74-208DF6EF29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D5-48D6-AF74-208DF6EF29C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D5-48D6-AF74-208DF6EF29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50"/>
        <c:secondPieSize val="75"/>
        <c:serLines/>
      </c:of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5" cy="4970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270" y="0"/>
            <a:ext cx="2945865" cy="4970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49665-FA7E-437F-9DA7-0A699C9A04DB}" type="datetimeFigureOut">
              <a:rPr lang="en-CA" smtClean="0"/>
              <a:t>2024-03-07</a:t>
            </a:fld>
            <a:endParaRPr lang="en-CA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60" y="4777492"/>
            <a:ext cx="5438756" cy="39105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CA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136"/>
            <a:ext cx="2945865" cy="4970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270" y="9431136"/>
            <a:ext cx="2945865" cy="4970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FDB99-3A95-4980-A100-ADB5A9E8BA90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4947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9426517" y="0"/>
            <a:ext cx="840758" cy="4279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840758" cy="4279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0267275" cy="534927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9837519"/>
            <a:ext cx="30267275" cy="2956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1037" y="42504519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</p:spPr>
        <p:txBody>
          <a:bodyPr vert="horz" lIns="417456" tIns="208727" rIns="417456" bIns="20872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6"/>
            <a:ext cx="27240548" cy="28242219"/>
          </a:xfrm>
          <a:prstGeom prst="rect">
            <a:avLst/>
          </a:prstGeom>
        </p:spPr>
        <p:txBody>
          <a:bodyPr vert="horz" lIns="417456" tIns="208727" rIns="417456" bIns="20872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174556" rtl="0" eaLnBrk="1" latinLnBrk="0" hangingPunct="1">
        <a:spcBef>
          <a:spcPct val="0"/>
        </a:spcBef>
        <a:buNone/>
        <a:defRPr sz="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850" indent="-434850" algn="l" defTabSz="417455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69699" indent="-434850" algn="l" defTabSz="417455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549" indent="-434850" algn="l" defTabSz="417455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1739398" indent="-434850" algn="l" defTabSz="417455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248" indent="-434850" algn="l" defTabSz="4174556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0029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7307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4585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1863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278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556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1834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113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6390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3668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0946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8224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1681516" y="679357"/>
            <a:ext cx="22138922" cy="204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3940" tIns="434850" rIns="173940" bIns="43485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CH" sz="7600" b="1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Titre de notre recherche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1602140" y="2558642"/>
            <a:ext cx="22218297" cy="2251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40" tIns="173940" rIns="173940" bIns="173940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CH" sz="480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Prénom Nom de famille, Prénom Nom de famille, Prénom Nom de famille</a:t>
            </a:r>
          </a:p>
          <a:p>
            <a:pPr algn="ctr" eaLnBrk="1" hangingPunct="1"/>
            <a:r>
              <a:rPr lang="fr-CH" sz="480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Enseignant: Prénom Nom de famille</a:t>
            </a: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1681515" y="7132373"/>
            <a:ext cx="8407576" cy="881513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sz="3000">
                <a:latin typeface="Calibri" pitchFamily="34" charset="0"/>
              </a:rPr>
              <a:t>Remplis ici les éléments textuels et graphiques concernant ta question de recherche, tes conjectures/hypothèses et tes objectifs.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fr-CH" sz="3000">
                <a:latin typeface="Calibri" pitchFamily="34" charset="0"/>
              </a:rPr>
              <a:t>Conseil 1: Tu peux personnaliser la couleur de fond de cette affiche à ta guise.</a:t>
            </a:r>
          </a:p>
          <a:p>
            <a:pPr eaLnBrk="1" hangingPunct="1">
              <a:spcAft>
                <a:spcPts val="600"/>
              </a:spcAft>
            </a:pPr>
            <a:endParaRPr lang="de-CH" sz="3000" dirty="0">
              <a:latin typeface="Calibri" pitchFamily="34" charset="0"/>
            </a:endParaRPr>
          </a:p>
          <a:p>
            <a:pPr eaLnBrk="1" hangingPunct="1"/>
            <a:r>
              <a:rPr lang="fr-CH" sz="3000">
                <a:latin typeface="Calibri" pitchFamily="34" charset="0"/>
              </a:rPr>
              <a:t>Conseil 2: Tu peux modifier la taille des cases et ajouter plus ou moins de texte.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681515" y="6240826"/>
            <a:ext cx="8407576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fr-CH" sz="5400" b="1">
                <a:solidFill>
                  <a:schemeClr val="accent3">
                    <a:lumMod val="20000"/>
                    <a:lumOff val="80000"/>
                  </a:schemeClr>
                </a:solidFill>
              </a:rPr>
              <a:t>Question de recherche</a:t>
            </a: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0929850" y="17385160"/>
            <a:ext cx="8407576" cy="15586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sz="3000">
                <a:latin typeface="Calibri" pitchFamily="34" charset="0"/>
              </a:rPr>
              <a:t>Décris tes résultats ici. Sur l'affiche, ne montre que les résultats les plus importants. 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r>
              <a:rPr lang="fr-CH" sz="3000">
                <a:latin typeface="Calibri" pitchFamily="34" charset="0"/>
              </a:rPr>
              <a:t>Pour la présentation des résultats sur l'affiche, faites référence à des tableaux, des photos et des graphiques.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r>
              <a:rPr lang="fr-CH" sz="3000">
                <a:latin typeface="Calibri" pitchFamily="34" charset="0"/>
              </a:rPr>
              <a:t>Parfois, le texte sur les matériaux et les méthodes est plus long, parfois le texte sur les résultats est plus long - choisis la taille des blocs de texte qui convient le mieux.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681515" y="21449187"/>
            <a:ext cx="8407576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fr-CH" sz="5400" b="1">
                <a:solidFill>
                  <a:schemeClr val="accent3">
                    <a:lumMod val="20000"/>
                    <a:lumOff val="80000"/>
                  </a:schemeClr>
                </a:solidFill>
              </a:rPr>
              <a:t>Introduction</a:t>
            </a: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10929850" y="7131695"/>
            <a:ext cx="8407576" cy="866124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sz="3000">
                <a:latin typeface="Calibri" pitchFamily="34" charset="0"/>
              </a:rPr>
              <a:t>Note les méthodes utilisées ici et/ou illustre-les par une photo. Explique la procédure d'analyse.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r>
              <a:rPr lang="fr-CH" sz="3000">
                <a:latin typeface="Calibri" pitchFamily="34" charset="0"/>
              </a:rPr>
              <a:t>Si tu utilises des données provenant d'autres études, mentionne-le ici.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929850" y="6240150"/>
            <a:ext cx="8407576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fr-CH" sz="5400" b="1">
                <a:solidFill>
                  <a:schemeClr val="accent3">
                    <a:lumMod val="20000"/>
                    <a:lumOff val="80000"/>
                  </a:schemeClr>
                </a:solidFill>
              </a:rPr>
              <a:t>Matériel et méthodes</a:t>
            </a:r>
          </a:p>
        </p:txBody>
      </p:sp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20178184" y="17385160"/>
            <a:ext cx="8407576" cy="496792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sz="3000">
                <a:latin typeface="Calibri" pitchFamily="34" charset="0"/>
              </a:rPr>
              <a:t>Ici, tu peux comparer tes résultats avec les données d'autres travaux et en discuter.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r>
              <a:rPr lang="fr-CH" sz="3000">
                <a:latin typeface="Calibri" pitchFamily="34" charset="0"/>
              </a:rPr>
              <a:t>Tu peux également expliquer les points forts et les points faibles de ton travail.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0178184" y="16493613"/>
            <a:ext cx="8407576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fr-CH" sz="5400" b="1">
                <a:solidFill>
                  <a:schemeClr val="accent3">
                    <a:lumMod val="20000"/>
                    <a:lumOff val="80000"/>
                  </a:schemeClr>
                </a:solidFill>
              </a:rPr>
              <a:t>Discussion</a:t>
            </a: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20178184" y="33109066"/>
            <a:ext cx="8407576" cy="622981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000" dirty="0">
                <a:latin typeface="Calibri" pitchFamily="34" charset="0"/>
              </a:rPr>
              <a:t>Quelles conclusions et, si possible, quelles actions peux-tu déduire de ton travail de recherche ? Sois aussi précis que possible, par exemple</a:t>
            </a:r>
            <a:r>
              <a:rPr lang="fr-CH" sz="3000" dirty="0">
                <a:latin typeface="Calibri" pitchFamily="34" charset="0"/>
              </a:rPr>
              <a:t>:</a:t>
            </a:r>
          </a:p>
          <a:p>
            <a:pPr eaLnBrk="1" hangingPunct="1"/>
            <a:endParaRPr lang="de-CH" sz="1100" dirty="0">
              <a:latin typeface="Calibr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fr-FR" sz="3000" dirty="0">
                <a:latin typeface="Calibri" pitchFamily="34" charset="0"/>
              </a:rPr>
              <a:t>Le résultat 1 permet de tirer la conclusion XY et d'en déduire la mesure/l'action YZ</a:t>
            </a:r>
            <a:r>
              <a:rPr lang="fr-CH" sz="3000" dirty="0">
                <a:latin typeface="Calibri" pitchFamily="34" charset="0"/>
              </a:rPr>
              <a:t>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fr-CH" sz="3000" dirty="0">
                <a:latin typeface="Calibri" pitchFamily="34" charset="0"/>
              </a:rPr>
              <a:t>Le résultat 2 indique un autre aspect important de ton projet de recherche.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fr-CH" sz="3000" dirty="0">
                <a:latin typeface="Calibri" pitchFamily="34" charset="0"/>
              </a:rPr>
              <a:t>…</a:t>
            </a:r>
          </a:p>
          <a:p>
            <a:pPr eaLnBrk="1" hangingPunct="1"/>
            <a:endParaRPr lang="de-CH" sz="1100" dirty="0">
              <a:latin typeface="Calibri" pitchFamily="34" charset="0"/>
            </a:endParaRPr>
          </a:p>
          <a:p>
            <a:pPr eaLnBrk="1" hangingPunct="1"/>
            <a:r>
              <a:rPr lang="fr-CH" sz="3000" dirty="0">
                <a:latin typeface="Calibri" pitchFamily="34" charset="0"/>
              </a:rPr>
              <a:t>Rédige une phrase de conclusion, qui souligne par exemple la valeur de ton travail pour la science ou la société, ou soulève d'autres questions de recherche.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0178184" y="32217519"/>
            <a:ext cx="8407576" cy="10074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fr-CH" sz="5400" b="1">
                <a:solidFill>
                  <a:schemeClr val="accent3">
                    <a:lumMod val="20000"/>
                    <a:lumOff val="80000"/>
                  </a:schemeClr>
                </a:solidFill>
              </a:rPr>
              <a:t>Conclusion</a:t>
            </a:r>
          </a:p>
        </p:txBody>
      </p:sp>
      <p:graphicFrame>
        <p:nvGraphicFramePr>
          <p:cNvPr id="44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525017"/>
              </p:ext>
            </p:extLst>
          </p:nvPr>
        </p:nvGraphicFramePr>
        <p:xfrm>
          <a:off x="1681515" y="32688010"/>
          <a:ext cx="8407576" cy="64637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1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1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1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1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3387">
                <a:tc>
                  <a:txBody>
                    <a:bodyPr/>
                    <a:lstStyle/>
                    <a:p>
                      <a:endParaRPr lang="en-US" sz="3100" dirty="0"/>
                    </a:p>
                  </a:txBody>
                  <a:tcPr marL="84076" marR="84076" marT="44577" marB="4457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3100"/>
                        <a:t>Titre</a:t>
                      </a:r>
                    </a:p>
                  </a:txBody>
                  <a:tcPr marL="84076" marR="84076" marT="44577" marB="4457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3100"/>
                        <a:t>Titre</a:t>
                      </a:r>
                    </a:p>
                  </a:txBody>
                  <a:tcPr marL="84076" marR="84076" marT="44577" marB="4457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3100"/>
                        <a:t>Titre</a:t>
                      </a:r>
                    </a:p>
                  </a:txBody>
                  <a:tcPr marL="84076" marR="84076" marT="44577" marB="4457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r>
                        <a:rPr lang="fr-CH" sz="3100"/>
                        <a:t>Sujet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3100"/>
                        <a:t>800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3100"/>
                        <a:t>790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3100"/>
                        <a:t>4001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r>
                        <a:rPr lang="fr-CH" sz="3100"/>
                        <a:t>Sujet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3100"/>
                        <a:t>356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3100"/>
                        <a:t>856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3100"/>
                        <a:t>290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r>
                        <a:rPr lang="fr-CH" sz="3100"/>
                        <a:t>Sujet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3100"/>
                        <a:t>228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3100"/>
                        <a:t>134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3100"/>
                        <a:t>238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r>
                        <a:rPr lang="fr-CH" sz="3100"/>
                        <a:t>Sujet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3100"/>
                        <a:t>954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3100"/>
                        <a:t>875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3100"/>
                        <a:t>976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r>
                        <a:rPr lang="fr-CH" sz="3100"/>
                        <a:t>Sujet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3100"/>
                        <a:t>324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3100"/>
                        <a:t>325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3100"/>
                        <a:t>301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r>
                        <a:rPr lang="fr-CH" sz="3100"/>
                        <a:t>Sujet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3100"/>
                        <a:t>199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3100"/>
                        <a:t>137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3100"/>
                        <a:t>186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 Box 190"/>
          <p:cNvSpPr txBox="1">
            <a:spLocks noChangeArrowheads="1"/>
          </p:cNvSpPr>
          <p:nvPr/>
        </p:nvSpPr>
        <p:spPr bwMode="auto">
          <a:xfrm>
            <a:off x="1681515" y="22340734"/>
            <a:ext cx="8407576" cy="866124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sz="3000">
                <a:latin typeface="+mn-lt"/>
              </a:rPr>
              <a:t>Explique ici pourquoi tu as choisi ce sujet en particulier. Présente le sujet aux lecteurs.</a:t>
            </a:r>
          </a:p>
          <a:p>
            <a:pPr eaLnBrk="1" hangingPunct="1"/>
            <a:endParaRPr lang="de-CH" sz="3000" b="1" dirty="0">
              <a:latin typeface="+mn-lt"/>
            </a:endParaRPr>
          </a:p>
          <a:p>
            <a:pPr eaLnBrk="1" hangingPunct="1"/>
            <a:r>
              <a:rPr lang="fr-CH" sz="3000" b="1">
                <a:latin typeface="+mn-lt"/>
              </a:rPr>
              <a:t>Inscris des sous-titres</a:t>
            </a:r>
          </a:p>
          <a:p>
            <a:pPr eaLnBrk="1" hangingPunct="1"/>
            <a:r>
              <a:rPr lang="fr-CH" sz="3000">
                <a:latin typeface="Calibri" pitchFamily="34" charset="0"/>
              </a:rPr>
              <a:t>Les sous-titres aident les lecteurs à suivre ton texte.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r>
              <a:rPr lang="fr-CH" sz="3000" b="1">
                <a:latin typeface="Calibri" pitchFamily="34" charset="0"/>
              </a:rPr>
              <a:t>Laisse de l'espace libre</a:t>
            </a:r>
            <a:br>
              <a:rPr lang="fr-CH" sz="3000">
                <a:latin typeface="Calibri" pitchFamily="34" charset="0"/>
              </a:rPr>
            </a:br>
            <a:r>
              <a:rPr lang="fr-CH" sz="3000">
                <a:latin typeface="Calibri" pitchFamily="34" charset="0"/>
              </a:rPr>
              <a:t>Laisse beaucoup d'espace entre les énoncés et rédigez des phrases courtes.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r>
              <a:rPr lang="fr-CH" sz="3000">
                <a:latin typeface="Calibri" pitchFamily="34" charset="0"/>
              </a:rPr>
              <a:t>Les choses importantes se placent en haut, celles qui le sont moins en bas.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929850" y="16493613"/>
            <a:ext cx="8407576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fr-CH" sz="5400" b="1">
                <a:solidFill>
                  <a:schemeClr val="accent3">
                    <a:lumMod val="20000"/>
                    <a:lumOff val="80000"/>
                  </a:schemeClr>
                </a:solidFill>
              </a:rPr>
              <a:t>Résultats</a:t>
            </a:r>
          </a:p>
        </p:txBody>
      </p:sp>
      <p:sp>
        <p:nvSpPr>
          <p:cNvPr id="51" name="Text Box 180"/>
          <p:cNvSpPr txBox="1">
            <a:spLocks noChangeArrowheads="1"/>
          </p:cNvSpPr>
          <p:nvPr/>
        </p:nvSpPr>
        <p:spPr bwMode="auto">
          <a:xfrm>
            <a:off x="1681515" y="19520682"/>
            <a:ext cx="4002181" cy="1195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sz="2400" b="1">
                <a:latin typeface="Calibri" pitchFamily="34" charset="0"/>
              </a:rPr>
              <a:t>Figure 1.</a:t>
            </a:r>
            <a:r>
              <a:rPr lang="fr-CH" sz="2400">
                <a:latin typeface="Calibri" pitchFamily="34" charset="0"/>
              </a:rPr>
              <a:t> Insère ici une image intéressante avec une légende explicative.</a:t>
            </a:r>
          </a:p>
        </p:txBody>
      </p:sp>
      <p:sp>
        <p:nvSpPr>
          <p:cNvPr id="52" name="Text Box 181"/>
          <p:cNvSpPr txBox="1">
            <a:spLocks noChangeArrowheads="1"/>
          </p:cNvSpPr>
          <p:nvPr/>
        </p:nvSpPr>
        <p:spPr bwMode="auto">
          <a:xfrm>
            <a:off x="6146114" y="19520680"/>
            <a:ext cx="3942977" cy="1195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sz="2400" b="1">
                <a:latin typeface="Calibri" pitchFamily="34" charset="0"/>
              </a:rPr>
              <a:t>Figure 2.</a:t>
            </a:r>
            <a:r>
              <a:rPr lang="fr-CH" sz="2400">
                <a:latin typeface="Calibri" pitchFamily="34" charset="0"/>
              </a:rPr>
              <a:t> L'image 2 doit également correspondre au contenu de l'affiche.</a:t>
            </a:r>
          </a:p>
        </p:txBody>
      </p:sp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1727029" y="31455519"/>
            <a:ext cx="8377973" cy="1195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sz="2400" b="1" dirty="0">
                <a:latin typeface="Calibri" pitchFamily="34" charset="0"/>
              </a:rPr>
              <a:t>Tableau 1. </a:t>
            </a:r>
            <a:r>
              <a:rPr lang="fr-CH" sz="2400" dirty="0">
                <a:latin typeface="Calibri" pitchFamily="34" charset="0"/>
              </a:rPr>
              <a:t>Montre les résultats éventuels sous forme de tableau. Les tableaux ont leur légende au-dessus. Faites des tableaux simples.</a:t>
            </a:r>
          </a:p>
        </p:txBody>
      </p:sp>
      <p:grpSp>
        <p:nvGrpSpPr>
          <p:cNvPr id="18" name="Gruppieren 17"/>
          <p:cNvGrpSpPr/>
          <p:nvPr/>
        </p:nvGrpSpPr>
        <p:grpSpPr>
          <a:xfrm>
            <a:off x="20178184" y="22710500"/>
            <a:ext cx="8407576" cy="8713120"/>
            <a:chOff x="20211155" y="6686601"/>
            <a:chExt cx="8407576" cy="8713120"/>
          </a:xfrm>
        </p:grpSpPr>
        <p:graphicFrame>
          <p:nvGraphicFramePr>
            <p:cNvPr id="3" name="Chart 2"/>
            <p:cNvGraphicFramePr/>
            <p:nvPr>
              <p:extLst>
                <p:ext uri="{D42A27DB-BD31-4B8C-83A1-F6EECF244321}">
                  <p14:modId xmlns:p14="http://schemas.microsoft.com/office/powerpoint/2010/main" val="1378277051"/>
                </p:ext>
              </p:extLst>
            </p:nvPr>
          </p:nvGraphicFramePr>
          <p:xfrm>
            <a:off x="20211155" y="6686601"/>
            <a:ext cx="8407576" cy="80763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7" name="Text Box 180"/>
            <p:cNvSpPr txBox="1">
              <a:spLocks noChangeArrowheads="1"/>
            </p:cNvSpPr>
            <p:nvPr/>
          </p:nvSpPr>
          <p:spPr bwMode="auto">
            <a:xfrm>
              <a:off x="20211155" y="14942570"/>
              <a:ext cx="8007520" cy="4571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86970" tIns="43485" rIns="86970" bIns="43485">
              <a:spAutoFit/>
            </a:bodyPr>
            <a:lstStyle>
              <a:lvl1pPr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CH" sz="2400" b="1">
                  <a:latin typeface="Calibri" pitchFamily="34" charset="0"/>
                </a:rPr>
                <a:t>Figure 5.</a:t>
              </a:r>
              <a:r>
                <a:rPr lang="fr-CH" sz="2400">
                  <a:latin typeface="Calibri" pitchFamily="34" charset="0"/>
                </a:rPr>
                <a:t> Autres résultats importants avec légende.</a:t>
              </a:r>
            </a:p>
          </p:txBody>
        </p:sp>
      </p:grpSp>
      <p:sp>
        <p:nvSpPr>
          <p:cNvPr id="9" name="Textfeld 8"/>
          <p:cNvSpPr txBox="1"/>
          <p:nvPr/>
        </p:nvSpPr>
        <p:spPr>
          <a:xfrm>
            <a:off x="23820437" y="915903"/>
            <a:ext cx="555612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b="1"/>
              <a:t>LOGO</a:t>
            </a:r>
            <a:br>
              <a:rPr lang="fr-CH" b="1"/>
            </a:br>
            <a:r>
              <a:rPr lang="fr-CH" b="1"/>
              <a:t>de l'école</a:t>
            </a:r>
          </a:p>
        </p:txBody>
      </p:sp>
      <p:sp>
        <p:nvSpPr>
          <p:cNvPr id="16" name="Gleichschenkliges Dreieck 15"/>
          <p:cNvSpPr/>
          <p:nvPr/>
        </p:nvSpPr>
        <p:spPr>
          <a:xfrm flipV="1">
            <a:off x="3697407" y="8948018"/>
            <a:ext cx="4114800" cy="1704901"/>
          </a:xfrm>
          <a:prstGeom prst="triangle">
            <a:avLst/>
          </a:prstGeom>
          <a:solidFill>
            <a:srgbClr val="E14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1" name="Text Box 191"/>
          <p:cNvSpPr txBox="1">
            <a:spLocks noChangeArrowheads="1"/>
          </p:cNvSpPr>
          <p:nvPr/>
        </p:nvSpPr>
        <p:spPr bwMode="auto">
          <a:xfrm>
            <a:off x="20178184" y="6309519"/>
            <a:ext cx="8407576" cy="694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</p:txBody>
      </p:sp>
      <p:pic>
        <p:nvPicPr>
          <p:cNvPr id="38" name="Grafik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8240" y="7119768"/>
            <a:ext cx="7607464" cy="5285751"/>
          </a:xfrm>
          <a:prstGeom prst="rect">
            <a:avLst/>
          </a:prstGeom>
        </p:spPr>
      </p:pic>
      <p:sp>
        <p:nvSpPr>
          <p:cNvPr id="39" name="Text Box 180"/>
          <p:cNvSpPr txBox="1">
            <a:spLocks noChangeArrowheads="1"/>
          </p:cNvSpPr>
          <p:nvPr/>
        </p:nvSpPr>
        <p:spPr bwMode="auto">
          <a:xfrm>
            <a:off x="20178184" y="13861592"/>
            <a:ext cx="8407576" cy="1195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sz="2400" b="1">
                <a:latin typeface="Calibri" pitchFamily="34" charset="0"/>
              </a:rPr>
              <a:t>Figure 4.</a:t>
            </a:r>
            <a:r>
              <a:rPr lang="fr-CH" sz="2400">
                <a:latin typeface="Calibri" pitchFamily="34" charset="0"/>
              </a:rPr>
              <a:t> Il s'agit d'un endroit privilégié de ton affiche. </a:t>
            </a:r>
            <a:br>
              <a:rPr lang="fr-CH" sz="2400">
                <a:latin typeface="Calibri" pitchFamily="34" charset="0"/>
              </a:rPr>
            </a:br>
            <a:r>
              <a:rPr lang="fr-CH" sz="2400">
                <a:latin typeface="Calibri" pitchFamily="34" charset="0"/>
              </a:rPr>
              <a:t>Réfléchis bien à ce que tu souhaites placer ici: une belle photo, un graphique,</a:t>
            </a:r>
            <a:br>
              <a:rPr lang="fr-CH" sz="2400">
                <a:latin typeface="Calibri" pitchFamily="34" charset="0"/>
              </a:rPr>
            </a:br>
            <a:r>
              <a:rPr lang="fr-CH" sz="2400">
                <a:latin typeface="Calibri" pitchFamily="34" charset="0"/>
              </a:rPr>
              <a:t>un dessin ou la réponse à la question de recherche...</a:t>
            </a:r>
          </a:p>
        </p:txBody>
      </p:sp>
      <p:grpSp>
        <p:nvGrpSpPr>
          <p:cNvPr id="46" name="Gruppieren 45"/>
          <p:cNvGrpSpPr/>
          <p:nvPr/>
        </p:nvGrpSpPr>
        <p:grpSpPr>
          <a:xfrm>
            <a:off x="10620456" y="32688010"/>
            <a:ext cx="9161381" cy="6228898"/>
            <a:chOff x="19923758" y="7846711"/>
            <a:chExt cx="9161381" cy="7566515"/>
          </a:xfrm>
        </p:grpSpPr>
        <p:graphicFrame>
          <p:nvGraphicFramePr>
            <p:cNvPr id="47" name="Chart 2"/>
            <p:cNvGraphicFramePr/>
            <p:nvPr>
              <p:extLst>
                <p:ext uri="{D42A27DB-BD31-4B8C-83A1-F6EECF244321}">
                  <p14:modId xmlns:p14="http://schemas.microsoft.com/office/powerpoint/2010/main" val="3728640041"/>
                </p:ext>
              </p:extLst>
            </p:nvPr>
          </p:nvGraphicFramePr>
          <p:xfrm>
            <a:off x="20246577" y="7846711"/>
            <a:ext cx="8407576" cy="60993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8" name="Text Box 180"/>
            <p:cNvSpPr txBox="1">
              <a:spLocks noChangeArrowheads="1"/>
            </p:cNvSpPr>
            <p:nvPr/>
          </p:nvSpPr>
          <p:spPr bwMode="auto">
            <a:xfrm>
              <a:off x="19923758" y="14857905"/>
              <a:ext cx="9161381" cy="5553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86970" tIns="43485" rIns="86970" bIns="43485">
              <a:spAutoFit/>
            </a:bodyPr>
            <a:lstStyle>
              <a:lvl1pPr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CH" sz="2400" b="1">
                  <a:latin typeface="Calibri" pitchFamily="34" charset="0"/>
                </a:rPr>
                <a:t>Figure 3.</a:t>
              </a:r>
              <a:r>
                <a:rPr lang="fr-CH" sz="2400">
                  <a:latin typeface="Calibri" pitchFamily="34" charset="0"/>
                </a:rPr>
                <a:t> Ici, tu peux afficher des résultats plus détaillés.</a:t>
              </a:r>
            </a:p>
          </p:txBody>
        </p:sp>
      </p:grpSp>
      <p:sp>
        <p:nvSpPr>
          <p:cNvPr id="54" name="Text Box 193"/>
          <p:cNvSpPr txBox="1">
            <a:spLocks noChangeArrowheads="1"/>
          </p:cNvSpPr>
          <p:nvPr/>
        </p:nvSpPr>
        <p:spPr bwMode="auto">
          <a:xfrm>
            <a:off x="1602141" y="40387247"/>
            <a:ext cx="26983619" cy="1736272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fr-CH" sz="3000">
                <a:latin typeface="Calibri" pitchFamily="34" charset="0"/>
              </a:rPr>
              <a:t>Mentionne les références utilisées ou les experts que tu as contactés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fr-CH" sz="3000">
                <a:latin typeface="Calibri" pitchFamily="34" charset="0"/>
              </a:rPr>
              <a:t>Tes coordonnées ou au moins une adresse électronique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fr-CH" sz="3000">
                <a:latin typeface="Calibri" pitchFamily="34" charset="0"/>
              </a:rPr>
              <a:t>Peut-être as-tu envie de mettre une photo de l'équipe ici?</a:t>
            </a:r>
          </a:p>
        </p:txBody>
      </p:sp>
      <p:pic>
        <p:nvPicPr>
          <p:cNvPr id="8" name="Grafik 7" descr="Ein Bild, das draußen, Baum, Wasser, Person enthält.&#10;&#10;Automatisch generierte Beschreibung">
            <a:extLst>
              <a:ext uri="{FF2B5EF4-FFF2-40B4-BE49-F238E27FC236}">
                <a16:creationId xmlns:a16="http://schemas.microsoft.com/office/drawing/2014/main" id="{0CEBC553-0E37-427E-B19D-A4BB63A6A6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515" y="16502561"/>
            <a:ext cx="4031168" cy="2684758"/>
          </a:xfrm>
          <a:prstGeom prst="rect">
            <a:avLst/>
          </a:prstGeom>
        </p:spPr>
      </p:pic>
      <p:pic>
        <p:nvPicPr>
          <p:cNvPr id="19" name="Grafik 18" descr="Ein Bild, das Text, Person, draußen, haltend enthält.&#10;&#10;Automatisch generierte Beschreibung">
            <a:extLst>
              <a:ext uri="{FF2B5EF4-FFF2-40B4-BE49-F238E27FC236}">
                <a16:creationId xmlns:a16="http://schemas.microsoft.com/office/drawing/2014/main" id="{CDA92440-1CC2-40BA-95B2-FB0AF15CAE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922" y="16502561"/>
            <a:ext cx="4031169" cy="268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550</Words>
  <Application>Microsoft Office PowerPoint</Application>
  <PresentationFormat>Benutzerdefiniert</PresentationFormat>
  <Paragraphs>132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PowerPoint-Präsentation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Globe Poster Contest Template A0</dc:title>
  <dc:creator>Jay Larson</dc:creator>
  <cp:lastModifiedBy>Esther Meduna</cp:lastModifiedBy>
  <cp:revision>107</cp:revision>
  <cp:lastPrinted>2021-04-29T15:33:35Z</cp:lastPrinted>
  <dcterms:created xsi:type="dcterms:W3CDTF">2013-02-10T21:14:48Z</dcterms:created>
  <dcterms:modified xsi:type="dcterms:W3CDTF">2024-03-07T13:47:30Z</dcterms:modified>
</cp:coreProperties>
</file>